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Codec Pro Bold" charset="1" panose="00000600000000000000"/>
      <p:regular r:id="rId20"/>
    </p:embeddedFont>
    <p:embeddedFont>
      <p:font typeface="Codec Pro" charset="1" panose="00000500000000000000"/>
      <p:regular r:id="rId21"/>
    </p:embeddedFont>
    <p:embeddedFont>
      <p:font typeface="Poppins Bold" charset="1" panose="00000800000000000000"/>
      <p:regular r:id="rId22"/>
    </p:embeddedFont>
    <p:embeddedFont>
      <p:font typeface="Poppins" charset="1" panose="00000500000000000000"/>
      <p:regular r:id="rId23"/>
    </p:embeddedFont>
    <p:embeddedFont>
      <p:font typeface="Canva Sans" charset="1" panose="020B05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12.png" Type="http://schemas.openxmlformats.org/officeDocument/2006/relationships/image"/><Relationship Id="rId13" Target="../media/image34.jpeg" Type="http://schemas.openxmlformats.org/officeDocument/2006/relationships/image"/><Relationship Id="rId14" Target="../media/image35.jpeg" Type="http://schemas.openxmlformats.org/officeDocument/2006/relationships/image"/><Relationship Id="rId15" Target="../media/image36.png" Type="http://schemas.openxmlformats.org/officeDocument/2006/relationships/image"/><Relationship Id="rId16" Target="../media/image37.svg" Type="http://schemas.openxmlformats.org/officeDocument/2006/relationships/image"/><Relationship Id="rId17" Target="../media/image38.png" Type="http://schemas.openxmlformats.org/officeDocument/2006/relationships/image"/><Relationship Id="rId18" Target="../media/image39.svg" Type="http://schemas.openxmlformats.org/officeDocument/2006/relationships/image"/><Relationship Id="rId19" Target="../media/image40.png" Type="http://schemas.openxmlformats.org/officeDocument/2006/relationships/image"/><Relationship Id="rId2" Target="../media/image24.jpeg" Type="http://schemas.openxmlformats.org/officeDocument/2006/relationships/image"/><Relationship Id="rId20" Target="../media/image41.svg" Type="http://schemas.openxmlformats.org/officeDocument/2006/relationships/image"/><Relationship Id="rId21" Target="../media/image42.png" Type="http://schemas.openxmlformats.org/officeDocument/2006/relationships/image"/><Relationship Id="rId22" Target="../media/image43.sv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63639" y="3008842"/>
            <a:ext cx="4269316" cy="42693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2361060"/>
            <a:ext cx="1028700" cy="7925940"/>
            <a:chOff x="0" y="0"/>
            <a:chExt cx="270933" cy="20874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087490"/>
            </a:xfrm>
            <a:custGeom>
              <a:avLst/>
              <a:gdLst/>
              <a:ahLst/>
              <a:cxnLst/>
              <a:rect r="r" b="b" t="t" l="l"/>
              <a:pathLst>
                <a:path h="208749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087490"/>
                  </a:lnTo>
                  <a:lnTo>
                    <a:pt x="0" y="2087490"/>
                  </a:lnTo>
                  <a:close/>
                </a:path>
              </a:pathLst>
            </a:custGeom>
            <a:solidFill>
              <a:srgbClr val="8E968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70933" cy="2154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173274" y="4348401"/>
            <a:ext cx="9737556" cy="177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41"/>
              </a:lnSpc>
            </a:pPr>
            <a:r>
              <a:rPr lang="en-US" sz="12823">
                <a:solidFill>
                  <a:srgbClr val="8E968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Smart Glow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97538" y="5925568"/>
            <a:ext cx="6160504" cy="56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60"/>
              </a:lnSpc>
            </a:pPr>
            <a:r>
              <a:rPr lang="en-US" sz="3600">
                <a:solidFill>
                  <a:srgbClr val="8E9681"/>
                </a:solidFill>
                <a:latin typeface="Codec Pro"/>
                <a:ea typeface="Codec Pro"/>
                <a:cs typeface="Codec Pro"/>
                <a:sym typeface="Codec Pro"/>
              </a:rPr>
              <a:t>Smart light bulb adapter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95376" y="914400"/>
            <a:ext cx="3863924" cy="76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13"/>
              </a:lnSpc>
            </a:pPr>
            <a:r>
              <a:rPr lang="en-US" sz="4295">
                <a:solidFill>
                  <a:srgbClr val="4E663B"/>
                </a:solidFill>
                <a:latin typeface="Poppins Bold"/>
                <a:ea typeface="Poppins Bold"/>
                <a:cs typeface="Poppins Bold"/>
                <a:sym typeface="Poppins Bold"/>
              </a:rPr>
              <a:t>Spark07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0" y="0"/>
            <a:ext cx="6590880" cy="10287000"/>
          </a:xfrm>
          <a:custGeom>
            <a:avLst/>
            <a:gdLst/>
            <a:ahLst/>
            <a:cxnLst/>
            <a:rect r="r" b="b" t="t" l="l"/>
            <a:pathLst>
              <a:path h="10287000" w="6590880">
                <a:moveTo>
                  <a:pt x="0" y="0"/>
                </a:moveTo>
                <a:lnTo>
                  <a:pt x="6590880" y="0"/>
                </a:lnTo>
                <a:lnTo>
                  <a:pt x="65908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52" r="-1798" b="-1471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803727" y="914400"/>
            <a:ext cx="2455573" cy="76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13"/>
              </a:lnSpc>
            </a:pPr>
            <a:r>
              <a:rPr lang="en-US" sz="4295">
                <a:solidFill>
                  <a:srgbClr val="4E663B"/>
                </a:solidFill>
                <a:latin typeface="Poppins Bold"/>
                <a:ea typeface="Poppins Bold"/>
                <a:cs typeface="Poppins Bold"/>
                <a:sym typeface="Poppins Bold"/>
              </a:rPr>
              <a:t>Spark07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29650" y="628650"/>
            <a:ext cx="1028700" cy="18288000"/>
            <a:chOff x="0" y="0"/>
            <a:chExt cx="270933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4816592"/>
            </a:xfrm>
            <a:custGeom>
              <a:avLst/>
              <a:gdLst/>
              <a:ahLst/>
              <a:cxnLst/>
              <a:rect r="r" b="b" t="t" l="l"/>
              <a:pathLst>
                <a:path h="4816592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8E968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70933" cy="4883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963162"/>
            <a:ext cx="7471315" cy="6982481"/>
          </a:xfrm>
          <a:custGeom>
            <a:avLst/>
            <a:gdLst/>
            <a:ahLst/>
            <a:cxnLst/>
            <a:rect r="r" b="b" t="t" l="l"/>
            <a:pathLst>
              <a:path h="6982481" w="7471315">
                <a:moveTo>
                  <a:pt x="0" y="0"/>
                </a:moveTo>
                <a:lnTo>
                  <a:pt x="7471315" y="0"/>
                </a:lnTo>
                <a:lnTo>
                  <a:pt x="7471315" y="6982481"/>
                </a:lnTo>
                <a:lnTo>
                  <a:pt x="0" y="6982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735313" y="2609723"/>
            <a:ext cx="9355486" cy="5067555"/>
          </a:xfrm>
          <a:custGeom>
            <a:avLst/>
            <a:gdLst/>
            <a:ahLst/>
            <a:cxnLst/>
            <a:rect r="r" b="b" t="t" l="l"/>
            <a:pathLst>
              <a:path h="5067555" w="9355486">
                <a:moveTo>
                  <a:pt x="0" y="0"/>
                </a:moveTo>
                <a:lnTo>
                  <a:pt x="9355486" y="0"/>
                </a:lnTo>
                <a:lnTo>
                  <a:pt x="9355486" y="5067554"/>
                </a:lnTo>
                <a:lnTo>
                  <a:pt x="0" y="5067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89987"/>
            <a:ext cx="13007660" cy="127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8E968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Mobile App Architecture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917525" y="914400"/>
            <a:ext cx="3341775" cy="76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13"/>
              </a:lnSpc>
            </a:pPr>
            <a:r>
              <a:rPr lang="en-US" sz="4295">
                <a:solidFill>
                  <a:srgbClr val="4E663B"/>
                </a:solidFill>
                <a:latin typeface="Poppins Bold"/>
                <a:ea typeface="Poppins Bold"/>
                <a:cs typeface="Poppins Bold"/>
                <a:sym typeface="Poppins Bold"/>
              </a:rPr>
              <a:t>SmartGlow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29650" y="628650"/>
            <a:ext cx="1028700" cy="18288000"/>
            <a:chOff x="0" y="0"/>
            <a:chExt cx="270933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4816592"/>
            </a:xfrm>
            <a:custGeom>
              <a:avLst/>
              <a:gdLst/>
              <a:ahLst/>
              <a:cxnLst/>
              <a:rect r="r" b="b" t="t" l="l"/>
              <a:pathLst>
                <a:path h="4816592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8E968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70933" cy="4883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217422"/>
            <a:ext cx="10073294" cy="3502407"/>
          </a:xfrm>
          <a:custGeom>
            <a:avLst/>
            <a:gdLst/>
            <a:ahLst/>
            <a:cxnLst/>
            <a:rect r="r" b="b" t="t" l="l"/>
            <a:pathLst>
              <a:path h="3502407" w="10073294">
                <a:moveTo>
                  <a:pt x="0" y="0"/>
                </a:moveTo>
                <a:lnTo>
                  <a:pt x="10073294" y="0"/>
                </a:lnTo>
                <a:lnTo>
                  <a:pt x="10073294" y="3502407"/>
                </a:lnTo>
                <a:lnTo>
                  <a:pt x="0" y="3502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719829"/>
            <a:ext cx="9926235" cy="3538471"/>
          </a:xfrm>
          <a:custGeom>
            <a:avLst/>
            <a:gdLst/>
            <a:ahLst/>
            <a:cxnLst/>
            <a:rect r="r" b="b" t="t" l="l"/>
            <a:pathLst>
              <a:path h="3538471" w="9926235">
                <a:moveTo>
                  <a:pt x="0" y="0"/>
                </a:moveTo>
                <a:lnTo>
                  <a:pt x="9926235" y="0"/>
                </a:lnTo>
                <a:lnTo>
                  <a:pt x="9926235" y="3538471"/>
                </a:lnTo>
                <a:lnTo>
                  <a:pt x="0" y="3538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89987"/>
            <a:ext cx="13007660" cy="127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8E968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Market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43230" y="8800465"/>
            <a:ext cx="6483846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8E9681"/>
                </a:solidFill>
                <a:latin typeface="Poppins"/>
                <a:ea typeface="Poppins"/>
                <a:cs typeface="Poppins"/>
                <a:sym typeface="Poppins"/>
              </a:rPr>
              <a:t>Willinglness to install proposed product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80278" y="5457574"/>
            <a:ext cx="397013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8E9681"/>
                </a:solidFill>
                <a:latin typeface="Poppins"/>
                <a:ea typeface="Poppins"/>
                <a:cs typeface="Poppins"/>
                <a:sym typeface="Poppins"/>
              </a:rPr>
              <a:t>Functionality Preference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10038" y="2385570"/>
            <a:ext cx="5822271" cy="189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8E9681"/>
                </a:solidFill>
                <a:latin typeface="Poppins"/>
                <a:ea typeface="Poppins"/>
                <a:cs typeface="Poppins"/>
                <a:sym typeface="Poppins"/>
              </a:rPr>
              <a:t>According to the market analysis the respondents showed interest in out proposed product and the preffered functionality includes remote bulb switching and power saving. 96% of respondents were not smart bulb owners but were willing to use one.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10038" y="5467099"/>
            <a:ext cx="5949262" cy="221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8E9681"/>
                </a:solidFill>
                <a:latin typeface="Poppins Bold"/>
                <a:ea typeface="Poppins Bold"/>
                <a:cs typeface="Poppins Bold"/>
                <a:sym typeface="Poppins Bold"/>
              </a:rPr>
              <a:t>SmartGlow </a:t>
            </a:r>
            <a:r>
              <a:rPr lang="en-US" sz="1800">
                <a:solidFill>
                  <a:srgbClr val="8E9681"/>
                </a:solidFill>
                <a:latin typeface="Poppins"/>
                <a:ea typeface="Poppins"/>
                <a:cs typeface="Poppins"/>
                <a:sym typeface="Poppins"/>
              </a:rPr>
              <a:t>reaches users with an affordable and simple smart bulb solution with mobile app access.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8E9681"/>
                </a:solidFill>
                <a:latin typeface="Poppins"/>
                <a:ea typeface="Poppins"/>
                <a:cs typeface="Poppins"/>
                <a:sym typeface="Poppins"/>
              </a:rPr>
              <a:t>Social media platforms such as Facebook and Instagram are planned for marketing and our aftersales service is planned to include one-year warranty and IoT consultancy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8E9681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17525" y="914400"/>
            <a:ext cx="3341775" cy="76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13"/>
              </a:lnSpc>
            </a:pPr>
            <a:r>
              <a:rPr lang="en-US" sz="4295">
                <a:solidFill>
                  <a:srgbClr val="4E663B"/>
                </a:solidFill>
                <a:latin typeface="Poppins Bold"/>
                <a:ea typeface="Poppins Bold"/>
                <a:cs typeface="Poppins Bold"/>
                <a:sym typeface="Poppins Bold"/>
              </a:rPr>
              <a:t>SmartGlow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153725" y="2412365"/>
          <a:ext cx="6322041" cy="6389455"/>
        </p:xfrm>
        <a:graphic>
          <a:graphicData uri="http://schemas.openxmlformats.org/drawingml/2006/table">
            <a:tbl>
              <a:tblPr/>
              <a:tblGrid>
                <a:gridCol w="4229209"/>
                <a:gridCol w="2092832"/>
              </a:tblGrid>
              <a:tr h="7595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r>
                        <a:rPr lang="en-US" sz="167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Item</a:t>
                      </a:r>
                      <a:endParaRPr lang="en-US" sz="1100"/>
                    </a:p>
                  </a:txBody>
                  <a:tcPr marL="177798" marR="177798" marT="177798" marB="177798" anchor="ctr">
                    <a:lnL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r>
                        <a:rPr lang="en-US" sz="167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Cost</a:t>
                      </a:r>
                      <a:endParaRPr lang="en-US" sz="1100"/>
                    </a:p>
                  </a:txBody>
                  <a:tcPr marL="177798" marR="177798" marT="177798" marB="177798" anchor="ctr">
                    <a:lnL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2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13"/>
                        </a:lnSpc>
                        <a:defRPr/>
                      </a:pPr>
                      <a:r>
                        <a:rPr lang="en-US" sz="1866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ESP01-S Microcontroller</a:t>
                      </a:r>
                      <a:endParaRPr lang="en-US" sz="1100"/>
                    </a:p>
                  </a:txBody>
                  <a:tcPr marL="177798" marR="177798" marT="177798" marB="177798" anchor="ctr">
                    <a:lnL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613"/>
                        </a:lnSpc>
                        <a:defRPr/>
                      </a:pPr>
                      <a:r>
                        <a:rPr lang="en-US" sz="1866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410.00</a:t>
                      </a:r>
                      <a:endParaRPr lang="en-US" sz="1100"/>
                    </a:p>
                  </a:txBody>
                  <a:tcPr marL="177798" marR="177798" marT="177798" marB="177798" anchor="ctr">
                    <a:lnL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2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13"/>
                        </a:lnSpc>
                        <a:defRPr/>
                      </a:pPr>
                      <a:r>
                        <a:rPr lang="en-US" sz="1866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Solid State Relay</a:t>
                      </a:r>
                      <a:endParaRPr lang="en-US" sz="1100"/>
                    </a:p>
                  </a:txBody>
                  <a:tcPr marL="177798" marR="177798" marT="177798" marB="177798" anchor="ctr">
                    <a:lnL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613"/>
                        </a:lnSpc>
                        <a:defRPr/>
                      </a:pPr>
                      <a:r>
                        <a:rPr lang="en-US" sz="1866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230.00</a:t>
                      </a:r>
                      <a:endParaRPr lang="en-US" sz="1100"/>
                    </a:p>
                  </a:txBody>
                  <a:tcPr marL="177798" marR="177798" marT="177798" marB="177798" anchor="ctr">
                    <a:lnL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2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13"/>
                        </a:lnSpc>
                        <a:defRPr/>
                      </a:pPr>
                      <a:r>
                        <a:rPr lang="en-US" sz="1866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230 V AC - 5 V DC SMPS</a:t>
                      </a:r>
                      <a:endParaRPr lang="en-US" sz="1100"/>
                    </a:p>
                  </a:txBody>
                  <a:tcPr marL="177798" marR="177798" marT="177798" marB="177798" anchor="ctr">
                    <a:lnL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613"/>
                        </a:lnSpc>
                        <a:defRPr/>
                      </a:pPr>
                      <a:r>
                        <a:rPr lang="en-US" sz="1866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270.00</a:t>
                      </a:r>
                      <a:endParaRPr lang="en-US" sz="1100"/>
                    </a:p>
                  </a:txBody>
                  <a:tcPr marL="177798" marR="177798" marT="177798" marB="177798" anchor="ctr">
                    <a:lnL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2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13"/>
                        </a:lnSpc>
                        <a:defRPr/>
                      </a:pPr>
                      <a:r>
                        <a:rPr lang="en-US" sz="1866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AMS1117 DC 3.3V Regulator</a:t>
                      </a:r>
                      <a:endParaRPr lang="en-US" sz="1100"/>
                    </a:p>
                  </a:txBody>
                  <a:tcPr marL="177798" marR="177798" marT="177798" marB="177798" anchor="ctr">
                    <a:lnL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613"/>
                        </a:lnSpc>
                        <a:defRPr/>
                      </a:pPr>
                      <a:r>
                        <a:rPr lang="en-US" sz="1866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75.00</a:t>
                      </a:r>
                      <a:endParaRPr lang="en-US" sz="1100"/>
                    </a:p>
                  </a:txBody>
                  <a:tcPr marL="177798" marR="177798" marT="177798" marB="177798" anchor="ctr">
                    <a:lnL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2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13"/>
                        </a:lnSpc>
                        <a:defRPr/>
                      </a:pPr>
                      <a:r>
                        <a:rPr lang="en-US" sz="1866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FDN340P MOSFET</a:t>
                      </a:r>
                      <a:endParaRPr lang="en-US" sz="1100"/>
                    </a:p>
                  </a:txBody>
                  <a:tcPr marL="177798" marR="177798" marT="177798" marB="177798" anchor="ctr">
                    <a:lnL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613"/>
                        </a:lnSpc>
                        <a:defRPr/>
                      </a:pPr>
                      <a:r>
                        <a:rPr lang="en-US" sz="1866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40.00</a:t>
                      </a:r>
                      <a:endParaRPr lang="en-US" sz="1100"/>
                    </a:p>
                  </a:txBody>
                  <a:tcPr marL="177798" marR="177798" marT="177798" marB="177798" anchor="ctr">
                    <a:lnL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2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13"/>
                        </a:lnSpc>
                        <a:defRPr/>
                      </a:pPr>
                      <a:r>
                        <a:rPr lang="en-US" sz="1866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MMBT3904 BJT</a:t>
                      </a:r>
                      <a:endParaRPr lang="en-US" sz="1100"/>
                    </a:p>
                  </a:txBody>
                  <a:tcPr marL="177798" marR="177798" marT="177798" marB="177798" anchor="ctr">
                    <a:lnL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613"/>
                        </a:lnSpc>
                        <a:defRPr/>
                      </a:pPr>
                      <a:r>
                        <a:rPr lang="en-US" sz="1866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3.00</a:t>
                      </a:r>
                      <a:endParaRPr lang="en-US" sz="1100"/>
                    </a:p>
                  </a:txBody>
                  <a:tcPr marL="177798" marR="177798" marT="177798" marB="177798" anchor="ctr">
                    <a:lnL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2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13"/>
                        </a:lnSpc>
                        <a:defRPr/>
                      </a:pPr>
                      <a:r>
                        <a:rPr lang="en-US" sz="1866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SMD Capacitors and Resistors</a:t>
                      </a:r>
                      <a:endParaRPr lang="en-US" sz="1100"/>
                    </a:p>
                  </a:txBody>
                  <a:tcPr marL="177798" marR="177798" marT="177798" marB="177798" anchor="ctr">
                    <a:lnL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613"/>
                        </a:lnSpc>
                        <a:defRPr/>
                      </a:pPr>
                      <a:r>
                        <a:rPr lang="en-US" sz="1866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20.00</a:t>
                      </a:r>
                      <a:endParaRPr lang="en-US" sz="1100"/>
                    </a:p>
                  </a:txBody>
                  <a:tcPr marL="177798" marR="177798" marT="177798" marB="177798" anchor="ctr">
                    <a:lnL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689987"/>
            <a:ext cx="13007660" cy="127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8E968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Bill of Materials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9412575" y="2416187"/>
          <a:ext cx="6273504" cy="3989186"/>
        </p:xfrm>
        <a:graphic>
          <a:graphicData uri="http://schemas.openxmlformats.org/drawingml/2006/table">
            <a:tbl>
              <a:tblPr/>
              <a:tblGrid>
                <a:gridCol w="4226044"/>
                <a:gridCol w="2047460"/>
              </a:tblGrid>
              <a:tr h="7619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r>
                        <a:rPr lang="en-US" sz="167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Item</a:t>
                      </a:r>
                      <a:endParaRPr lang="en-US" sz="1100"/>
                    </a:p>
                  </a:txBody>
                  <a:tcPr marL="177798" marR="177798" marT="177798" marB="177798" anchor="ctr">
                    <a:lnL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1"/>
                        </a:lnSpc>
                        <a:defRPr/>
                      </a:pPr>
                      <a:r>
                        <a:rPr lang="en-US" sz="167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Cost</a:t>
                      </a:r>
                      <a:endParaRPr lang="en-US" sz="1100"/>
                    </a:p>
                  </a:txBody>
                  <a:tcPr marL="177798" marR="177798" marT="177798" marB="177798" anchor="ctr">
                    <a:lnL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8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13"/>
                        </a:lnSpc>
                        <a:defRPr/>
                      </a:pPr>
                      <a:r>
                        <a:rPr lang="en-US" sz="1866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PCB Printing Cost</a:t>
                      </a:r>
                      <a:endParaRPr lang="en-US" sz="1100"/>
                    </a:p>
                  </a:txBody>
                  <a:tcPr marL="177798" marR="177798" marT="177798" marB="177798" anchor="ctr">
                    <a:lnL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613"/>
                        </a:lnSpc>
                        <a:defRPr/>
                      </a:pPr>
                      <a:r>
                        <a:rPr lang="en-US" sz="1866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394.00</a:t>
                      </a:r>
                      <a:endParaRPr lang="en-US" sz="1100"/>
                    </a:p>
                  </a:txBody>
                  <a:tcPr marL="177798" marR="177798" marT="177798" marB="177798" anchor="ctr">
                    <a:lnL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8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13"/>
                        </a:lnSpc>
                        <a:defRPr/>
                      </a:pPr>
                      <a:r>
                        <a:rPr lang="en-US" sz="1866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3D Printing Cost</a:t>
                      </a:r>
                      <a:endParaRPr lang="en-US" sz="1100"/>
                    </a:p>
                  </a:txBody>
                  <a:tcPr marL="177798" marR="177798" marT="177798" marB="177798" anchor="ctr">
                    <a:lnL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613"/>
                        </a:lnSpc>
                        <a:defRPr/>
                      </a:pPr>
                      <a:r>
                        <a:rPr lang="en-US" sz="1866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1200.00</a:t>
                      </a:r>
                      <a:endParaRPr lang="en-US" sz="1100"/>
                    </a:p>
                  </a:txBody>
                  <a:tcPr marL="177798" marR="177798" marT="177798" marB="177798" anchor="ctr">
                    <a:lnL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8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13"/>
                        </a:lnSpc>
                        <a:defRPr/>
                      </a:pPr>
                      <a:r>
                        <a:rPr lang="en-US" sz="1866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Miscellaneous Costs</a:t>
                      </a:r>
                      <a:endParaRPr lang="en-US" sz="1100"/>
                    </a:p>
                  </a:txBody>
                  <a:tcPr marL="177798" marR="177798" marT="177798" marB="177798" anchor="ctr">
                    <a:lnL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613"/>
                        </a:lnSpc>
                        <a:defRPr/>
                      </a:pPr>
                      <a:r>
                        <a:rPr lang="en-US" sz="1866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158</a:t>
                      </a:r>
                      <a:endParaRPr lang="en-US" sz="1100"/>
                    </a:p>
                  </a:txBody>
                  <a:tcPr marL="177798" marR="177798" marT="177798" marB="177798" anchor="ctr">
                    <a:lnL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8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13"/>
                        </a:lnSpc>
                        <a:defRPr/>
                      </a:pPr>
                      <a:r>
                        <a:rPr lang="en-US" sz="1866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Total Rs</a:t>
                      </a:r>
                      <a:endParaRPr lang="en-US" sz="1100"/>
                    </a:p>
                  </a:txBody>
                  <a:tcPr marL="177798" marR="177798" marT="177798" marB="177798" anchor="ctr">
                    <a:lnL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613"/>
                        </a:lnSpc>
                        <a:defRPr/>
                      </a:pPr>
                      <a:r>
                        <a:rPr lang="en-US" sz="1866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2800.00</a:t>
                      </a:r>
                      <a:endParaRPr lang="en-US" sz="1100"/>
                    </a:p>
                  </a:txBody>
                  <a:tcPr marL="177798" marR="177798" marT="177798" marB="177798" anchor="ctr">
                    <a:lnL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318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9412575" y="7099946"/>
            <a:ext cx="6721700" cy="65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3"/>
              </a:lnSpc>
            </a:pPr>
            <a:r>
              <a:rPr lang="en-US" sz="18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Monthly Server Cost - 0</a:t>
            </a:r>
          </a:p>
          <a:p>
            <a:pPr algn="l">
              <a:lnSpc>
                <a:spcPts val="2613"/>
              </a:lnSpc>
            </a:pPr>
            <a:r>
              <a:rPr lang="en-US" sz="18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Shipping Cost - Rs. 3400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917525" y="914400"/>
            <a:ext cx="3341775" cy="76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13"/>
              </a:lnSpc>
            </a:pPr>
            <a:r>
              <a:rPr lang="en-US" sz="4295">
                <a:solidFill>
                  <a:srgbClr val="4E663B"/>
                </a:solidFill>
                <a:latin typeface="Poppins Bold"/>
                <a:ea typeface="Poppins Bold"/>
                <a:cs typeface="Poppins Bold"/>
                <a:sym typeface="Poppins Bold"/>
              </a:rPr>
              <a:t>SmartGlow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29650" y="628650"/>
            <a:ext cx="1028700" cy="18288000"/>
            <a:chOff x="0" y="0"/>
            <a:chExt cx="270933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4816592"/>
            </a:xfrm>
            <a:custGeom>
              <a:avLst/>
              <a:gdLst/>
              <a:ahLst/>
              <a:cxnLst/>
              <a:rect r="r" b="b" t="t" l="l"/>
              <a:pathLst>
                <a:path h="4816592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8E968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70933" cy="4883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275757" y="6438900"/>
            <a:ext cx="4868243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8E968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Warushavithana N.D.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8E9681"/>
                </a:solidFill>
                <a:latin typeface="Codec Pro"/>
                <a:ea typeface="Codec Pro"/>
                <a:cs typeface="Codec Pro"/>
                <a:sym typeface="Codec Pro"/>
              </a:rPr>
              <a:t>220678F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8E9681"/>
                </a:solidFill>
                <a:latin typeface="Codec Pro"/>
                <a:ea typeface="Codec Pro"/>
                <a:cs typeface="Codec Pro"/>
                <a:sym typeface="Codec Pro"/>
              </a:rPr>
              <a:t>Enclosure, Assembly, PCB Testing and Debugging, Circuit Design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2218775"/>
            <a:ext cx="2924725" cy="292472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9144000" y="2218775"/>
            <a:ext cx="2924725" cy="292472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5738538"/>
            <a:ext cx="2924725" cy="292472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1834" t="-87850" r="-57410" b="-77809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144000" y="5738538"/>
            <a:ext cx="2924725" cy="292472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2392575" y="2653876"/>
            <a:ext cx="4868243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8E968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Walgampaya H.K.B. 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8E9681"/>
                </a:solidFill>
                <a:latin typeface="Codec Pro"/>
                <a:ea typeface="Codec Pro"/>
                <a:cs typeface="Codec Pro"/>
                <a:sym typeface="Codec Pro"/>
              </a:rPr>
              <a:t>220675T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8E9681"/>
                </a:solidFill>
                <a:latin typeface="Codec Pro"/>
                <a:ea typeface="Codec Pro"/>
                <a:cs typeface="Codec Pro"/>
                <a:sym typeface="Codec Pro"/>
              </a:rPr>
              <a:t>Microcontroller code, Mobile App, Software Testing and Debugging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75757" y="2653876"/>
            <a:ext cx="4868243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8E968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Udugamasooriya P.H.J.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8E9681"/>
                </a:solidFill>
                <a:latin typeface="Codec Pro"/>
                <a:ea typeface="Codec Pro"/>
                <a:cs typeface="Codec Pro"/>
                <a:sym typeface="Codec Pro"/>
              </a:rPr>
              <a:t>220658U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8E9681"/>
                </a:solidFill>
                <a:latin typeface="Codec Pro"/>
                <a:ea typeface="Codec Pro"/>
                <a:cs typeface="Codec Pro"/>
                <a:sym typeface="Codec Pro"/>
              </a:rPr>
              <a:t>PCB Design, PCB Testing and Debugging, Circuit Design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92575" y="6438900"/>
            <a:ext cx="4868243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8E968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Weerasinghe K.K.M. 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8E9681"/>
                </a:solidFill>
                <a:latin typeface="Codec Pro"/>
                <a:ea typeface="Codec Pro"/>
                <a:cs typeface="Codec Pro"/>
                <a:sym typeface="Codec Pro"/>
              </a:rPr>
              <a:t>220685A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8E9681"/>
                </a:solidFill>
                <a:latin typeface="Codec Pro"/>
                <a:ea typeface="Codec Pro"/>
                <a:cs typeface="Codec Pro"/>
                <a:sym typeface="Codec Pro"/>
              </a:rPr>
              <a:t>PCB Design,  Business analysis and Market research.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89987"/>
            <a:ext cx="13007660" cy="127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8E968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Our Team - Spark07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17525" y="914400"/>
            <a:ext cx="3341775" cy="76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13"/>
              </a:lnSpc>
            </a:pPr>
            <a:r>
              <a:rPr lang="en-US" sz="4295">
                <a:solidFill>
                  <a:srgbClr val="4E663B"/>
                </a:solidFill>
                <a:latin typeface="Poppins Bold"/>
                <a:ea typeface="Poppins Bold"/>
                <a:cs typeface="Poppins Bold"/>
                <a:sym typeface="Poppins Bold"/>
              </a:rPr>
              <a:t>SmartGlow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05328" y="0"/>
            <a:ext cx="6102664" cy="10287000"/>
            <a:chOff x="0" y="0"/>
            <a:chExt cx="160728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72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07286">
                  <a:moveTo>
                    <a:pt x="0" y="0"/>
                  </a:moveTo>
                  <a:lnTo>
                    <a:pt x="1607286" y="0"/>
                  </a:lnTo>
                  <a:lnTo>
                    <a:pt x="16072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2E3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607286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19603" y="4853711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4320223"/>
            <a:ext cx="6160286" cy="6160286"/>
          </a:xfrm>
          <a:custGeom>
            <a:avLst/>
            <a:gdLst/>
            <a:ahLst/>
            <a:cxnLst/>
            <a:rect r="r" b="b" t="t" l="l"/>
            <a:pathLst>
              <a:path h="6160286" w="6160286">
                <a:moveTo>
                  <a:pt x="0" y="0"/>
                </a:moveTo>
                <a:lnTo>
                  <a:pt x="6160286" y="0"/>
                </a:lnTo>
                <a:lnTo>
                  <a:pt x="6160286" y="6160286"/>
                </a:lnTo>
                <a:lnTo>
                  <a:pt x="0" y="6160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102664" y="0"/>
            <a:ext cx="6102664" cy="10287000"/>
            <a:chOff x="0" y="0"/>
            <a:chExt cx="1607286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072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07286">
                  <a:moveTo>
                    <a:pt x="0" y="0"/>
                  </a:moveTo>
                  <a:lnTo>
                    <a:pt x="1607286" y="0"/>
                  </a:lnTo>
                  <a:lnTo>
                    <a:pt x="16072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7F9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607286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064093" y="0"/>
            <a:ext cx="6160286" cy="6160286"/>
          </a:xfrm>
          <a:custGeom>
            <a:avLst/>
            <a:gdLst/>
            <a:ahLst/>
            <a:cxnLst/>
            <a:rect r="r" b="b" t="t" l="l"/>
            <a:pathLst>
              <a:path h="6160286" w="6160286">
                <a:moveTo>
                  <a:pt x="0" y="0"/>
                </a:moveTo>
                <a:lnTo>
                  <a:pt x="6160285" y="0"/>
                </a:lnTo>
                <a:lnTo>
                  <a:pt x="6160285" y="6160286"/>
                </a:lnTo>
                <a:lnTo>
                  <a:pt x="0" y="6160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647602" y="5014826"/>
            <a:ext cx="4968620" cy="4694881"/>
            <a:chOff x="0" y="0"/>
            <a:chExt cx="6624827" cy="625984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40903"/>
              <a:ext cx="3264531" cy="3068567"/>
              <a:chOff x="0" y="0"/>
              <a:chExt cx="684137" cy="64306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84137" cy="643069"/>
              </a:xfrm>
              <a:custGeom>
                <a:avLst/>
                <a:gdLst/>
                <a:ahLst/>
                <a:cxnLst/>
                <a:rect r="r" b="b" t="t" l="l"/>
                <a:pathLst>
                  <a:path h="643069" w="684137">
                    <a:moveTo>
                      <a:pt x="161264" y="0"/>
                    </a:moveTo>
                    <a:lnTo>
                      <a:pt x="522873" y="0"/>
                    </a:lnTo>
                    <a:cubicBezTo>
                      <a:pt x="611937" y="0"/>
                      <a:pt x="684137" y="72200"/>
                      <a:pt x="684137" y="161264"/>
                    </a:cubicBezTo>
                    <a:lnTo>
                      <a:pt x="684137" y="481806"/>
                    </a:lnTo>
                    <a:cubicBezTo>
                      <a:pt x="684137" y="524575"/>
                      <a:pt x="667147" y="565593"/>
                      <a:pt x="636904" y="595836"/>
                    </a:cubicBezTo>
                    <a:cubicBezTo>
                      <a:pt x="606661" y="626079"/>
                      <a:pt x="565643" y="643069"/>
                      <a:pt x="522873" y="643069"/>
                    </a:cubicBezTo>
                    <a:lnTo>
                      <a:pt x="161264" y="643069"/>
                    </a:lnTo>
                    <a:cubicBezTo>
                      <a:pt x="118494" y="643069"/>
                      <a:pt x="77476" y="626079"/>
                      <a:pt x="47233" y="595836"/>
                    </a:cubicBezTo>
                    <a:cubicBezTo>
                      <a:pt x="16990" y="565593"/>
                      <a:pt x="0" y="524575"/>
                      <a:pt x="0" y="481806"/>
                    </a:cubicBezTo>
                    <a:lnTo>
                      <a:pt x="0" y="161264"/>
                    </a:lnTo>
                    <a:cubicBezTo>
                      <a:pt x="0" y="118494"/>
                      <a:pt x="16990" y="77476"/>
                      <a:pt x="47233" y="47233"/>
                    </a:cubicBezTo>
                    <a:cubicBezTo>
                      <a:pt x="77476" y="16990"/>
                      <a:pt x="118494" y="0"/>
                      <a:pt x="161264" y="0"/>
                    </a:cubicBezTo>
                    <a:close/>
                  </a:path>
                </a:pathLst>
              </a:custGeom>
              <a:solidFill>
                <a:srgbClr val="FFF2E7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66675"/>
                <a:ext cx="684137" cy="709744"/>
              </a:xfrm>
              <a:prstGeom prst="rect">
                <a:avLst/>
              </a:prstGeom>
            </p:spPr>
            <p:txBody>
              <a:bodyPr anchor="ctr" rtlCol="false" tIns="47882" lIns="47882" bIns="47882" rIns="47882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284870" y="1980897"/>
              <a:ext cx="2694791" cy="670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2"/>
                </a:lnSpc>
                <a:spcBef>
                  <a:spcPct val="0"/>
                </a:spcBef>
              </a:pPr>
              <a:r>
                <a:rPr lang="en-US" sz="2794">
                  <a:solidFill>
                    <a:srgbClr val="57A2D2"/>
                  </a:solidFill>
                  <a:latin typeface="Codec Pro"/>
                  <a:ea typeface="Codec Pro"/>
                  <a:cs typeface="Codec Pro"/>
                  <a:sym typeface="Codec Pro"/>
                </a:rPr>
                <a:t>Plug &amp; Play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3360296" y="0"/>
              <a:ext cx="3264531" cy="3068567"/>
              <a:chOff x="0" y="0"/>
              <a:chExt cx="684137" cy="64306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84137" cy="643069"/>
              </a:xfrm>
              <a:custGeom>
                <a:avLst/>
                <a:gdLst/>
                <a:ahLst/>
                <a:cxnLst/>
                <a:rect r="r" b="b" t="t" l="l"/>
                <a:pathLst>
                  <a:path h="643069" w="684137">
                    <a:moveTo>
                      <a:pt x="161264" y="0"/>
                    </a:moveTo>
                    <a:lnTo>
                      <a:pt x="522873" y="0"/>
                    </a:lnTo>
                    <a:cubicBezTo>
                      <a:pt x="611937" y="0"/>
                      <a:pt x="684137" y="72200"/>
                      <a:pt x="684137" y="161264"/>
                    </a:cubicBezTo>
                    <a:lnTo>
                      <a:pt x="684137" y="481806"/>
                    </a:lnTo>
                    <a:cubicBezTo>
                      <a:pt x="684137" y="524575"/>
                      <a:pt x="667147" y="565593"/>
                      <a:pt x="636904" y="595836"/>
                    </a:cubicBezTo>
                    <a:cubicBezTo>
                      <a:pt x="606661" y="626079"/>
                      <a:pt x="565643" y="643069"/>
                      <a:pt x="522873" y="643069"/>
                    </a:cubicBezTo>
                    <a:lnTo>
                      <a:pt x="161264" y="643069"/>
                    </a:lnTo>
                    <a:cubicBezTo>
                      <a:pt x="118494" y="643069"/>
                      <a:pt x="77476" y="626079"/>
                      <a:pt x="47233" y="595836"/>
                    </a:cubicBezTo>
                    <a:cubicBezTo>
                      <a:pt x="16990" y="565593"/>
                      <a:pt x="0" y="524575"/>
                      <a:pt x="0" y="481806"/>
                    </a:cubicBezTo>
                    <a:lnTo>
                      <a:pt x="0" y="161264"/>
                    </a:lnTo>
                    <a:cubicBezTo>
                      <a:pt x="0" y="118494"/>
                      <a:pt x="16990" y="77476"/>
                      <a:pt x="47233" y="47233"/>
                    </a:cubicBezTo>
                    <a:cubicBezTo>
                      <a:pt x="77476" y="16990"/>
                      <a:pt x="118494" y="0"/>
                      <a:pt x="161264" y="0"/>
                    </a:cubicBezTo>
                    <a:close/>
                  </a:path>
                </a:pathLst>
              </a:custGeom>
              <a:solidFill>
                <a:srgbClr val="FFF2E7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66675"/>
                <a:ext cx="684137" cy="709744"/>
              </a:xfrm>
              <a:prstGeom prst="rect">
                <a:avLst/>
              </a:prstGeom>
            </p:spPr>
            <p:txBody>
              <a:bodyPr anchor="ctr" rtlCol="false" tIns="47882" lIns="47882" bIns="47882" rIns="47882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3696509" y="1980897"/>
              <a:ext cx="2592106" cy="664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2"/>
                </a:lnSpc>
                <a:spcBef>
                  <a:spcPct val="0"/>
                </a:spcBef>
              </a:pPr>
              <a:r>
                <a:rPr lang="en-US" sz="2794">
                  <a:solidFill>
                    <a:srgbClr val="57A2D2"/>
                  </a:solidFill>
                  <a:latin typeface="Codec Pro"/>
                  <a:ea typeface="Codec Pro"/>
                  <a:cs typeface="Codec Pro"/>
                  <a:sym typeface="Codec Pro"/>
                </a:rPr>
                <a:t>Affordable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0" y="3191274"/>
              <a:ext cx="3264531" cy="3068567"/>
              <a:chOff x="0" y="0"/>
              <a:chExt cx="684137" cy="643069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84137" cy="643069"/>
              </a:xfrm>
              <a:custGeom>
                <a:avLst/>
                <a:gdLst/>
                <a:ahLst/>
                <a:cxnLst/>
                <a:rect r="r" b="b" t="t" l="l"/>
                <a:pathLst>
                  <a:path h="643069" w="684137">
                    <a:moveTo>
                      <a:pt x="161264" y="0"/>
                    </a:moveTo>
                    <a:lnTo>
                      <a:pt x="522873" y="0"/>
                    </a:lnTo>
                    <a:cubicBezTo>
                      <a:pt x="611937" y="0"/>
                      <a:pt x="684137" y="72200"/>
                      <a:pt x="684137" y="161264"/>
                    </a:cubicBezTo>
                    <a:lnTo>
                      <a:pt x="684137" y="481806"/>
                    </a:lnTo>
                    <a:cubicBezTo>
                      <a:pt x="684137" y="524575"/>
                      <a:pt x="667147" y="565593"/>
                      <a:pt x="636904" y="595836"/>
                    </a:cubicBezTo>
                    <a:cubicBezTo>
                      <a:pt x="606661" y="626079"/>
                      <a:pt x="565643" y="643069"/>
                      <a:pt x="522873" y="643069"/>
                    </a:cubicBezTo>
                    <a:lnTo>
                      <a:pt x="161264" y="643069"/>
                    </a:lnTo>
                    <a:cubicBezTo>
                      <a:pt x="118494" y="643069"/>
                      <a:pt x="77476" y="626079"/>
                      <a:pt x="47233" y="595836"/>
                    </a:cubicBezTo>
                    <a:cubicBezTo>
                      <a:pt x="16990" y="565593"/>
                      <a:pt x="0" y="524575"/>
                      <a:pt x="0" y="481806"/>
                    </a:cubicBezTo>
                    <a:lnTo>
                      <a:pt x="0" y="161264"/>
                    </a:lnTo>
                    <a:cubicBezTo>
                      <a:pt x="0" y="118494"/>
                      <a:pt x="16990" y="77476"/>
                      <a:pt x="47233" y="47233"/>
                    </a:cubicBezTo>
                    <a:cubicBezTo>
                      <a:pt x="77476" y="16990"/>
                      <a:pt x="118494" y="0"/>
                      <a:pt x="161264" y="0"/>
                    </a:cubicBezTo>
                    <a:close/>
                  </a:path>
                </a:pathLst>
              </a:custGeom>
              <a:solidFill>
                <a:srgbClr val="FFF2E7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684137" cy="709744"/>
              </a:xfrm>
              <a:prstGeom prst="rect">
                <a:avLst/>
              </a:prstGeom>
            </p:spPr>
            <p:txBody>
              <a:bodyPr anchor="ctr" rtlCol="false" tIns="47882" lIns="47882" bIns="47882" rIns="47882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209305" y="5206096"/>
              <a:ext cx="2845920" cy="664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2"/>
                </a:lnSpc>
                <a:spcBef>
                  <a:spcPct val="0"/>
                </a:spcBef>
              </a:pPr>
              <a:r>
                <a:rPr lang="en-US" sz="2794">
                  <a:solidFill>
                    <a:srgbClr val="57A2D2"/>
                  </a:solidFill>
                  <a:latin typeface="Codec Pro"/>
                  <a:ea typeface="Codec Pro"/>
                  <a:cs typeface="Codec Pro"/>
                  <a:sym typeface="Codec Pro"/>
                </a:rPr>
                <a:t>App control</a:t>
              </a:r>
            </a:p>
          </p:txBody>
        </p:sp>
        <p:grpSp>
          <p:nvGrpSpPr>
            <p:cNvPr name="Group 24" id="24"/>
            <p:cNvGrpSpPr/>
            <p:nvPr/>
          </p:nvGrpSpPr>
          <p:grpSpPr>
            <a:xfrm rot="0">
              <a:off x="3360296" y="3150372"/>
              <a:ext cx="3264531" cy="3068567"/>
              <a:chOff x="0" y="0"/>
              <a:chExt cx="684137" cy="643069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84137" cy="643069"/>
              </a:xfrm>
              <a:custGeom>
                <a:avLst/>
                <a:gdLst/>
                <a:ahLst/>
                <a:cxnLst/>
                <a:rect r="r" b="b" t="t" l="l"/>
                <a:pathLst>
                  <a:path h="643069" w="684137">
                    <a:moveTo>
                      <a:pt x="161264" y="0"/>
                    </a:moveTo>
                    <a:lnTo>
                      <a:pt x="522873" y="0"/>
                    </a:lnTo>
                    <a:cubicBezTo>
                      <a:pt x="611937" y="0"/>
                      <a:pt x="684137" y="72200"/>
                      <a:pt x="684137" y="161264"/>
                    </a:cubicBezTo>
                    <a:lnTo>
                      <a:pt x="684137" y="481806"/>
                    </a:lnTo>
                    <a:cubicBezTo>
                      <a:pt x="684137" y="524575"/>
                      <a:pt x="667147" y="565593"/>
                      <a:pt x="636904" y="595836"/>
                    </a:cubicBezTo>
                    <a:cubicBezTo>
                      <a:pt x="606661" y="626079"/>
                      <a:pt x="565643" y="643069"/>
                      <a:pt x="522873" y="643069"/>
                    </a:cubicBezTo>
                    <a:lnTo>
                      <a:pt x="161264" y="643069"/>
                    </a:lnTo>
                    <a:cubicBezTo>
                      <a:pt x="118494" y="643069"/>
                      <a:pt x="77476" y="626079"/>
                      <a:pt x="47233" y="595836"/>
                    </a:cubicBezTo>
                    <a:cubicBezTo>
                      <a:pt x="16990" y="565593"/>
                      <a:pt x="0" y="524575"/>
                      <a:pt x="0" y="481806"/>
                    </a:cubicBezTo>
                    <a:lnTo>
                      <a:pt x="0" y="161264"/>
                    </a:lnTo>
                    <a:cubicBezTo>
                      <a:pt x="0" y="118494"/>
                      <a:pt x="16990" y="77476"/>
                      <a:pt x="47233" y="47233"/>
                    </a:cubicBezTo>
                    <a:cubicBezTo>
                      <a:pt x="77476" y="16990"/>
                      <a:pt x="118494" y="0"/>
                      <a:pt x="161264" y="0"/>
                    </a:cubicBezTo>
                    <a:close/>
                  </a:path>
                </a:pathLst>
              </a:custGeom>
              <a:solidFill>
                <a:srgbClr val="FFF2E7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66675"/>
                <a:ext cx="684137" cy="709744"/>
              </a:xfrm>
              <a:prstGeom prst="rect">
                <a:avLst/>
              </a:prstGeom>
            </p:spPr>
            <p:txBody>
              <a:bodyPr anchor="ctr" rtlCol="false" tIns="47882" lIns="47882" bIns="47882" rIns="47882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4114872" y="5206096"/>
              <a:ext cx="1755379" cy="664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2"/>
                </a:lnSpc>
                <a:spcBef>
                  <a:spcPct val="0"/>
                </a:spcBef>
              </a:pPr>
              <a:r>
                <a:rPr lang="en-US" sz="2794">
                  <a:solidFill>
                    <a:srgbClr val="57A2D2"/>
                  </a:solidFill>
                  <a:latin typeface="Codec Pro"/>
                  <a:ea typeface="Codec Pro"/>
                  <a:cs typeface="Codec Pro"/>
                  <a:sym typeface="Codec Pro"/>
                </a:rPr>
                <a:t>Privacy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04006" y="7555826"/>
            <a:ext cx="5879137" cy="2335484"/>
            <a:chOff x="0" y="0"/>
            <a:chExt cx="7838849" cy="3113979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3113979" cy="3113979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2E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736413" y="930780"/>
              <a:ext cx="7102435" cy="1333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13"/>
                </a:lnSpc>
              </a:pPr>
              <a:r>
                <a:rPr lang="en-US" sz="7015">
                  <a:solidFill>
                    <a:srgbClr val="57A2D2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Smart Glow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2869330" y="2122263"/>
              <a:ext cx="4493384" cy="413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66"/>
                </a:lnSpc>
              </a:pPr>
              <a:r>
                <a:rPr lang="en-US" sz="1969">
                  <a:solidFill>
                    <a:srgbClr val="57A2D2"/>
                  </a:solidFill>
                  <a:latin typeface="Codec Pro"/>
                  <a:ea typeface="Codec Pro"/>
                  <a:cs typeface="Codec Pro"/>
                  <a:sym typeface="Codec Pro"/>
                </a:rPr>
                <a:t>Smart light bulb adapter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873135" y="1628594"/>
            <a:ext cx="3779834" cy="792314"/>
            <a:chOff x="0" y="0"/>
            <a:chExt cx="5039778" cy="10564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56419" cy="1056419"/>
            </a:xfrm>
            <a:custGeom>
              <a:avLst/>
              <a:gdLst/>
              <a:ahLst/>
              <a:cxnLst/>
              <a:rect r="r" b="b" t="t" l="l"/>
              <a:pathLst>
                <a:path h="1056419" w="1056419">
                  <a:moveTo>
                    <a:pt x="0" y="0"/>
                  </a:moveTo>
                  <a:lnTo>
                    <a:pt x="1056419" y="0"/>
                  </a:lnTo>
                  <a:lnTo>
                    <a:pt x="1056419" y="1056419"/>
                  </a:lnTo>
                  <a:lnTo>
                    <a:pt x="0" y="1056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1288218" y="222775"/>
              <a:ext cx="3751560" cy="544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Download the app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138842" y="3189966"/>
            <a:ext cx="3199469" cy="792314"/>
            <a:chOff x="0" y="0"/>
            <a:chExt cx="4265959" cy="105641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056419" cy="1056419"/>
            </a:xfrm>
            <a:custGeom>
              <a:avLst/>
              <a:gdLst/>
              <a:ahLst/>
              <a:cxnLst/>
              <a:rect r="r" b="b" t="t" l="l"/>
              <a:pathLst>
                <a:path h="1056419" w="1056419">
                  <a:moveTo>
                    <a:pt x="0" y="0"/>
                  </a:moveTo>
                  <a:lnTo>
                    <a:pt x="1056419" y="0"/>
                  </a:lnTo>
                  <a:lnTo>
                    <a:pt x="1056419" y="1056419"/>
                  </a:lnTo>
                  <a:lnTo>
                    <a:pt x="0" y="1056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0">
              <a:off x="1288218" y="222775"/>
              <a:ext cx="2977741" cy="544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Pair the bulb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7758431" y="2382808"/>
            <a:ext cx="3878666" cy="792314"/>
            <a:chOff x="0" y="0"/>
            <a:chExt cx="5171555" cy="105641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4115136" y="0"/>
              <a:ext cx="1056419" cy="1056419"/>
            </a:xfrm>
            <a:custGeom>
              <a:avLst/>
              <a:gdLst/>
              <a:ahLst/>
              <a:cxnLst/>
              <a:rect r="r" b="b" t="t" l="l"/>
              <a:pathLst>
                <a:path h="1056419" w="1056419">
                  <a:moveTo>
                    <a:pt x="0" y="0"/>
                  </a:moveTo>
                  <a:lnTo>
                    <a:pt x="1056419" y="0"/>
                  </a:lnTo>
                  <a:lnTo>
                    <a:pt x="1056419" y="1056419"/>
                  </a:lnTo>
                  <a:lnTo>
                    <a:pt x="0" y="1056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2" id="42"/>
            <p:cNvSpPr txBox="true"/>
            <p:nvPr/>
          </p:nvSpPr>
          <p:spPr>
            <a:xfrm rot="0">
              <a:off x="0" y="273575"/>
              <a:ext cx="3901863" cy="544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Install the Adapter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7942968" y="3915605"/>
            <a:ext cx="3598880" cy="792314"/>
            <a:chOff x="0" y="0"/>
            <a:chExt cx="4798507" cy="105641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3742088" y="0"/>
              <a:ext cx="1056419" cy="1056419"/>
            </a:xfrm>
            <a:custGeom>
              <a:avLst/>
              <a:gdLst/>
              <a:ahLst/>
              <a:cxnLst/>
              <a:rect r="r" b="b" t="t" l="l"/>
              <a:pathLst>
                <a:path h="1056419" w="1056419">
                  <a:moveTo>
                    <a:pt x="0" y="0"/>
                  </a:moveTo>
                  <a:lnTo>
                    <a:pt x="1056419" y="0"/>
                  </a:lnTo>
                  <a:lnTo>
                    <a:pt x="1056419" y="1056419"/>
                  </a:lnTo>
                  <a:lnTo>
                    <a:pt x="0" y="1056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5" id="45"/>
            <p:cNvSpPr txBox="true"/>
            <p:nvPr/>
          </p:nvSpPr>
          <p:spPr>
            <a:xfrm rot="0">
              <a:off x="0" y="276225"/>
              <a:ext cx="3528814" cy="544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Enjoy SmartGlow!</a:t>
              </a: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-154045" y="0"/>
            <a:ext cx="6237187" cy="7172245"/>
          </a:xfrm>
          <a:custGeom>
            <a:avLst/>
            <a:gdLst/>
            <a:ahLst/>
            <a:cxnLst/>
            <a:rect r="r" b="b" t="t" l="l"/>
            <a:pathLst>
              <a:path h="7172245" w="6237187">
                <a:moveTo>
                  <a:pt x="0" y="0"/>
                </a:moveTo>
                <a:lnTo>
                  <a:pt x="6237188" y="0"/>
                </a:lnTo>
                <a:lnTo>
                  <a:pt x="6237188" y="7172245"/>
                </a:lnTo>
                <a:lnTo>
                  <a:pt x="0" y="717224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511" t="-5566" r="-8902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6083143" y="4850367"/>
            <a:ext cx="6122186" cy="5929316"/>
          </a:xfrm>
          <a:custGeom>
            <a:avLst/>
            <a:gdLst/>
            <a:ahLst/>
            <a:cxnLst/>
            <a:rect r="r" b="b" t="t" l="l"/>
            <a:pathLst>
              <a:path h="5929316" w="6122186">
                <a:moveTo>
                  <a:pt x="0" y="0"/>
                </a:moveTo>
                <a:lnTo>
                  <a:pt x="6122185" y="0"/>
                </a:lnTo>
                <a:lnTo>
                  <a:pt x="6122185" y="5929317"/>
                </a:lnTo>
                <a:lnTo>
                  <a:pt x="0" y="592931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4007" r="-73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2224378" y="-142448"/>
            <a:ext cx="6063622" cy="4992815"/>
          </a:xfrm>
          <a:custGeom>
            <a:avLst/>
            <a:gdLst/>
            <a:ahLst/>
            <a:cxnLst/>
            <a:rect r="r" b="b" t="t" l="l"/>
            <a:pathLst>
              <a:path h="4992815" w="6063622">
                <a:moveTo>
                  <a:pt x="0" y="0"/>
                </a:moveTo>
                <a:lnTo>
                  <a:pt x="6063622" y="0"/>
                </a:lnTo>
                <a:lnTo>
                  <a:pt x="6063622" y="4992815"/>
                </a:lnTo>
                <a:lnTo>
                  <a:pt x="0" y="499281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-21446"/>
            </a:stretch>
          </a:blipFill>
        </p:spPr>
      </p:sp>
      <p:grpSp>
        <p:nvGrpSpPr>
          <p:cNvPr name="Group 49" id="49"/>
          <p:cNvGrpSpPr/>
          <p:nvPr/>
        </p:nvGrpSpPr>
        <p:grpSpPr>
          <a:xfrm rot="0">
            <a:off x="12224378" y="0"/>
            <a:ext cx="6102664" cy="4850367"/>
            <a:chOff x="0" y="0"/>
            <a:chExt cx="1607286" cy="1277463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607286" cy="1277463"/>
            </a:xfrm>
            <a:custGeom>
              <a:avLst/>
              <a:gdLst/>
              <a:ahLst/>
              <a:cxnLst/>
              <a:rect r="r" b="b" t="t" l="l"/>
              <a:pathLst>
                <a:path h="1277463" w="1607286">
                  <a:moveTo>
                    <a:pt x="0" y="0"/>
                  </a:moveTo>
                  <a:lnTo>
                    <a:pt x="1607286" y="0"/>
                  </a:lnTo>
                  <a:lnTo>
                    <a:pt x="1607286" y="1277463"/>
                  </a:lnTo>
                  <a:lnTo>
                    <a:pt x="0" y="1277463"/>
                  </a:lnTo>
                  <a:close/>
                </a:path>
              </a:pathLst>
            </a:custGeom>
            <a:solidFill>
              <a:srgbClr val="FFFFFF">
                <a:alpha val="63922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66675"/>
              <a:ext cx="1607286" cy="1344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6064093" y="4850367"/>
            <a:ext cx="6160286" cy="5436633"/>
            <a:chOff x="0" y="0"/>
            <a:chExt cx="1622462" cy="143187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622462" cy="1431870"/>
            </a:xfrm>
            <a:custGeom>
              <a:avLst/>
              <a:gdLst/>
              <a:ahLst/>
              <a:cxnLst/>
              <a:rect r="r" b="b" t="t" l="l"/>
              <a:pathLst>
                <a:path h="1431870" w="1622462">
                  <a:moveTo>
                    <a:pt x="0" y="0"/>
                  </a:moveTo>
                  <a:lnTo>
                    <a:pt x="1622462" y="0"/>
                  </a:lnTo>
                  <a:lnTo>
                    <a:pt x="1622462" y="1431870"/>
                  </a:lnTo>
                  <a:lnTo>
                    <a:pt x="0" y="1431870"/>
                  </a:lnTo>
                  <a:close/>
                </a:path>
              </a:pathLst>
            </a:custGeom>
            <a:solidFill>
              <a:srgbClr val="FFFFFF">
                <a:alpha val="63922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66675"/>
              <a:ext cx="1622462" cy="14985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5" id="55"/>
          <p:cNvSpPr/>
          <p:nvPr/>
        </p:nvSpPr>
        <p:spPr>
          <a:xfrm flipH="false" flipV="false" rot="0">
            <a:off x="13293822" y="5286421"/>
            <a:ext cx="1219640" cy="1219640"/>
          </a:xfrm>
          <a:custGeom>
            <a:avLst/>
            <a:gdLst/>
            <a:ahLst/>
            <a:cxnLst/>
            <a:rect r="r" b="b" t="t" l="l"/>
            <a:pathLst>
              <a:path h="1219640" w="1219640">
                <a:moveTo>
                  <a:pt x="0" y="0"/>
                </a:moveTo>
                <a:lnTo>
                  <a:pt x="1219641" y="0"/>
                </a:lnTo>
                <a:lnTo>
                  <a:pt x="1219641" y="1219641"/>
                </a:lnTo>
                <a:lnTo>
                  <a:pt x="0" y="121964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5904280" y="7815025"/>
            <a:ext cx="1153485" cy="1153485"/>
          </a:xfrm>
          <a:custGeom>
            <a:avLst/>
            <a:gdLst/>
            <a:ahLst/>
            <a:cxnLst/>
            <a:rect r="r" b="b" t="t" l="l"/>
            <a:pathLst>
              <a:path h="1153485" w="1153485">
                <a:moveTo>
                  <a:pt x="0" y="0"/>
                </a:moveTo>
                <a:lnTo>
                  <a:pt x="1153485" y="0"/>
                </a:lnTo>
                <a:lnTo>
                  <a:pt x="1153485" y="1153486"/>
                </a:lnTo>
                <a:lnTo>
                  <a:pt x="0" y="115348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3293822" y="7700985"/>
            <a:ext cx="1267525" cy="1267525"/>
          </a:xfrm>
          <a:custGeom>
            <a:avLst/>
            <a:gdLst/>
            <a:ahLst/>
            <a:cxnLst/>
            <a:rect r="r" b="b" t="t" l="l"/>
            <a:pathLst>
              <a:path h="1267525" w="1267525">
                <a:moveTo>
                  <a:pt x="0" y="0"/>
                </a:moveTo>
                <a:lnTo>
                  <a:pt x="1267526" y="0"/>
                </a:lnTo>
                <a:lnTo>
                  <a:pt x="1267526" y="1267526"/>
                </a:lnTo>
                <a:lnTo>
                  <a:pt x="0" y="126752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5733303" y="5295900"/>
            <a:ext cx="1362562" cy="1362562"/>
          </a:xfrm>
          <a:custGeom>
            <a:avLst/>
            <a:gdLst/>
            <a:ahLst/>
            <a:cxnLst/>
            <a:rect r="r" b="b" t="t" l="l"/>
            <a:pathLst>
              <a:path h="1362562" w="1362562">
                <a:moveTo>
                  <a:pt x="0" y="0"/>
                </a:moveTo>
                <a:lnTo>
                  <a:pt x="1362562" y="0"/>
                </a:lnTo>
                <a:lnTo>
                  <a:pt x="1362562" y="1362562"/>
                </a:lnTo>
                <a:lnTo>
                  <a:pt x="0" y="136256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9" id="59"/>
          <p:cNvSpPr txBox="true"/>
          <p:nvPr/>
        </p:nvSpPr>
        <p:spPr>
          <a:xfrm rot="-5400000">
            <a:off x="15394198" y="7135888"/>
            <a:ext cx="4915854" cy="52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 wiring required!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2205328" y="9721765"/>
            <a:ext cx="6082672" cy="44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Elevate your life with SmartGlow!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6900717" y="302245"/>
            <a:ext cx="4641131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Smart bulb made easy with 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6900717" y="695800"/>
            <a:ext cx="4641131" cy="856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4744">
                <a:solidFill>
                  <a:srgbClr val="57A2D2"/>
                </a:solidFill>
                <a:latin typeface="Poppins"/>
                <a:ea typeface="Poppins"/>
                <a:cs typeface="Poppins"/>
                <a:sym typeface="Poppins"/>
              </a:rPr>
              <a:t>Only </a:t>
            </a:r>
            <a:r>
              <a:rPr lang="en-US" sz="4744">
                <a:solidFill>
                  <a:srgbClr val="57A2D2"/>
                </a:solidFill>
                <a:latin typeface="Poppins"/>
                <a:ea typeface="Poppins"/>
                <a:cs typeface="Poppins"/>
                <a:sym typeface="Poppins"/>
              </a:rPr>
              <a:t>4 steps!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6526395" y="8651790"/>
            <a:ext cx="2006873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606370"/>
                </a:solidFill>
                <a:latin typeface="Poppins Bold"/>
                <a:ea typeface="Poppins Bold"/>
                <a:cs typeface="Poppins Bold"/>
                <a:sym typeface="Poppins Bold"/>
              </a:rPr>
              <a:t>Contact Us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6481300" y="9095020"/>
            <a:ext cx="2401863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606370"/>
                </a:solidFill>
                <a:latin typeface="Poppins Bold"/>
                <a:ea typeface="Poppins Bold"/>
                <a:cs typeface="Poppins Bold"/>
                <a:sym typeface="Poppins Bold"/>
              </a:rPr>
              <a:t>+94 76 130 0249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606370"/>
                </a:solidFill>
                <a:latin typeface="Poppins Bold"/>
                <a:ea typeface="Poppins Bold"/>
                <a:cs typeface="Poppins Bold"/>
                <a:sym typeface="Poppins Bold"/>
              </a:rPr>
              <a:t>+94 74 288 5821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3677594" y="2287285"/>
            <a:ext cx="319623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606370"/>
                </a:solidFill>
                <a:latin typeface="Poppins Bold"/>
                <a:ea typeface="Poppins Bold"/>
                <a:cs typeface="Poppins Bold"/>
                <a:sym typeface="Poppins Bold"/>
              </a:rPr>
              <a:t>Product of Spark07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29650" y="628650"/>
            <a:ext cx="1028700" cy="18288000"/>
            <a:chOff x="0" y="0"/>
            <a:chExt cx="270933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4816592"/>
            </a:xfrm>
            <a:custGeom>
              <a:avLst/>
              <a:gdLst/>
              <a:ahLst/>
              <a:cxnLst/>
              <a:rect r="r" b="b" t="t" l="l"/>
              <a:pathLst>
                <a:path h="4816592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8E968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70933" cy="4883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63100" y="962025"/>
            <a:ext cx="6720448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2000">
                <a:solidFill>
                  <a:srgbClr val="8E968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Content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63100" y="3443288"/>
            <a:ext cx="1859353" cy="79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8E968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63100" y="4380891"/>
            <a:ext cx="2340327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887A88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08317" y="3443288"/>
            <a:ext cx="1859353" cy="79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8E968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08317" y="4380891"/>
            <a:ext cx="2340327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887A88"/>
                </a:solidFill>
                <a:latin typeface="Poppins"/>
                <a:ea typeface="Poppins"/>
                <a:cs typeface="Poppins"/>
                <a:sym typeface="Poppins"/>
              </a:rPr>
              <a:t>Product Architecture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43894" y="3443288"/>
            <a:ext cx="1859353" cy="79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8E968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43894" y="4380891"/>
            <a:ext cx="2340327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887A88"/>
                </a:solidFill>
                <a:latin typeface="Poppins"/>
                <a:ea typeface="Poppins"/>
                <a:cs typeface="Poppins"/>
                <a:sym typeface="Poppins"/>
              </a:rPr>
              <a:t>Circuit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60421" y="3443288"/>
            <a:ext cx="1859353" cy="79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8E968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60421" y="4380891"/>
            <a:ext cx="2340327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887A88"/>
                </a:solidFill>
                <a:latin typeface="Poppins"/>
                <a:ea typeface="Poppins"/>
                <a:cs typeface="Poppins"/>
                <a:sym typeface="Poppins"/>
              </a:rPr>
              <a:t>PCB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63100" y="5881713"/>
            <a:ext cx="1859353" cy="79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8E968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63100" y="6819317"/>
            <a:ext cx="2340327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887A88"/>
                </a:solidFill>
                <a:latin typeface="Poppins"/>
                <a:ea typeface="Poppins"/>
                <a:cs typeface="Poppins"/>
                <a:sym typeface="Poppins"/>
              </a:rPr>
              <a:t>Enclosire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408317" y="5881713"/>
            <a:ext cx="1859353" cy="79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8E968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08317" y="6819317"/>
            <a:ext cx="2340327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887A88"/>
                </a:solidFill>
                <a:latin typeface="Poppins"/>
                <a:ea typeface="Poppins"/>
                <a:cs typeface="Poppins"/>
                <a:sym typeface="Poppins"/>
              </a:rPr>
              <a:t>Mobile App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43894" y="5881713"/>
            <a:ext cx="1859353" cy="79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8E968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43894" y="6819317"/>
            <a:ext cx="2340327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887A88"/>
                </a:solidFill>
                <a:latin typeface="Poppins"/>
                <a:ea typeface="Poppins"/>
                <a:cs typeface="Poppins"/>
                <a:sym typeface="Poppins"/>
              </a:rPr>
              <a:t>Marketing and Sales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60421" y="5881713"/>
            <a:ext cx="1859353" cy="79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8E968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08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60421" y="6819317"/>
            <a:ext cx="2340327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887A88"/>
                </a:solidFill>
                <a:latin typeface="Poppins"/>
                <a:ea typeface="Poppins"/>
                <a:cs typeface="Poppins"/>
                <a:sym typeface="Poppins"/>
              </a:rPr>
              <a:t>Team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917525" y="914400"/>
            <a:ext cx="3341775" cy="76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13"/>
              </a:lnSpc>
            </a:pPr>
            <a:r>
              <a:rPr lang="en-US" sz="4295">
                <a:solidFill>
                  <a:srgbClr val="4E663B"/>
                </a:solidFill>
                <a:latin typeface="Poppins Bold"/>
                <a:ea typeface="Poppins Bold"/>
                <a:cs typeface="Poppins Bold"/>
                <a:sym typeface="Poppins Bold"/>
              </a:rPr>
              <a:t>SmartGlow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2782252" y="1943100"/>
            <a:ext cx="4477048" cy="6365700"/>
          </a:xfrm>
          <a:custGeom>
            <a:avLst/>
            <a:gdLst/>
            <a:ahLst/>
            <a:cxnLst/>
            <a:rect r="r" b="b" t="t" l="l"/>
            <a:pathLst>
              <a:path h="6365700" w="4477048">
                <a:moveTo>
                  <a:pt x="0" y="0"/>
                </a:moveTo>
                <a:lnTo>
                  <a:pt x="4477048" y="0"/>
                </a:lnTo>
                <a:lnTo>
                  <a:pt x="4477048" y="6365700"/>
                </a:lnTo>
                <a:lnTo>
                  <a:pt x="0" y="636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446" r="-1798" b="-2174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29650" y="628650"/>
            <a:ext cx="1028700" cy="18288000"/>
            <a:chOff x="0" y="0"/>
            <a:chExt cx="270933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4816592"/>
            </a:xfrm>
            <a:custGeom>
              <a:avLst/>
              <a:gdLst/>
              <a:ahLst/>
              <a:cxnLst/>
              <a:rect r="r" b="b" t="t" l="l"/>
              <a:pathLst>
                <a:path h="4816592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8E968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70933" cy="4883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93394" y="2385457"/>
            <a:ext cx="17301213" cy="6450548"/>
          </a:xfrm>
          <a:custGeom>
            <a:avLst/>
            <a:gdLst/>
            <a:ahLst/>
            <a:cxnLst/>
            <a:rect r="r" b="b" t="t" l="l"/>
            <a:pathLst>
              <a:path h="6450548" w="17301213">
                <a:moveTo>
                  <a:pt x="0" y="0"/>
                </a:moveTo>
                <a:lnTo>
                  <a:pt x="17301212" y="0"/>
                </a:lnTo>
                <a:lnTo>
                  <a:pt x="17301212" y="6450548"/>
                </a:lnTo>
                <a:lnTo>
                  <a:pt x="0" y="6450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89987"/>
            <a:ext cx="11071525" cy="127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8E968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SmartGlow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17525" y="914400"/>
            <a:ext cx="3341775" cy="76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13"/>
              </a:lnSpc>
            </a:pPr>
            <a:r>
              <a:rPr lang="en-US" sz="4295">
                <a:solidFill>
                  <a:srgbClr val="4E663B"/>
                </a:solidFill>
                <a:latin typeface="Poppins Bold"/>
                <a:ea typeface="Poppins Bold"/>
                <a:cs typeface="Poppins Bold"/>
                <a:sym typeface="Poppins Bold"/>
              </a:rPr>
              <a:t>SmartGlow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29650" y="628650"/>
            <a:ext cx="1028700" cy="18288000"/>
            <a:chOff x="0" y="0"/>
            <a:chExt cx="270933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4816592"/>
            </a:xfrm>
            <a:custGeom>
              <a:avLst/>
              <a:gdLst/>
              <a:ahLst/>
              <a:cxnLst/>
              <a:rect r="r" b="b" t="t" l="l"/>
              <a:pathLst>
                <a:path h="4816592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8E968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70933" cy="4883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948298" y="1951797"/>
            <a:ext cx="12311002" cy="6381621"/>
          </a:xfrm>
          <a:custGeom>
            <a:avLst/>
            <a:gdLst/>
            <a:ahLst/>
            <a:cxnLst/>
            <a:rect r="r" b="b" t="t" l="l"/>
            <a:pathLst>
              <a:path h="6381621" w="12311002">
                <a:moveTo>
                  <a:pt x="0" y="0"/>
                </a:moveTo>
                <a:lnTo>
                  <a:pt x="12311002" y="0"/>
                </a:lnTo>
                <a:lnTo>
                  <a:pt x="12311002" y="6381622"/>
                </a:lnTo>
                <a:lnTo>
                  <a:pt x="0" y="638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13089" y="7865296"/>
            <a:ext cx="600368" cy="936246"/>
          </a:xfrm>
          <a:custGeom>
            <a:avLst/>
            <a:gdLst/>
            <a:ahLst/>
            <a:cxnLst/>
            <a:rect r="r" b="b" t="t" l="l"/>
            <a:pathLst>
              <a:path h="936246" w="600368">
                <a:moveTo>
                  <a:pt x="0" y="0"/>
                </a:moveTo>
                <a:lnTo>
                  <a:pt x="600368" y="0"/>
                </a:lnTo>
                <a:lnTo>
                  <a:pt x="600368" y="936246"/>
                </a:lnTo>
                <a:lnTo>
                  <a:pt x="0" y="936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74091" y="6896461"/>
            <a:ext cx="3086100" cy="685648"/>
            <a:chOff x="0" y="0"/>
            <a:chExt cx="812800" cy="1805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80582"/>
            </a:xfrm>
            <a:custGeom>
              <a:avLst/>
              <a:gdLst/>
              <a:ahLst/>
              <a:cxnLst/>
              <a:rect r="r" b="b" t="t" l="l"/>
              <a:pathLst>
                <a:path h="1805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80582"/>
                  </a:lnTo>
                  <a:lnTo>
                    <a:pt x="0" y="180582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237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Server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689987"/>
            <a:ext cx="11071525" cy="127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8E968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Product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17525" y="914400"/>
            <a:ext cx="3341775" cy="76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13"/>
              </a:lnSpc>
            </a:pPr>
            <a:r>
              <a:rPr lang="en-US" sz="4295">
                <a:solidFill>
                  <a:srgbClr val="4E663B"/>
                </a:solidFill>
                <a:latin typeface="Poppins Bold"/>
                <a:ea typeface="Poppins Bold"/>
                <a:cs typeface="Poppins Bold"/>
                <a:sym typeface="Poppins Bold"/>
              </a:rPr>
              <a:t>SmartGlow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74091" y="5458339"/>
            <a:ext cx="3086100" cy="685648"/>
            <a:chOff x="0" y="0"/>
            <a:chExt cx="812800" cy="1805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80582"/>
            </a:xfrm>
            <a:custGeom>
              <a:avLst/>
              <a:gdLst/>
              <a:ahLst/>
              <a:cxnLst/>
              <a:rect r="r" b="b" t="t" l="l"/>
              <a:pathLst>
                <a:path h="1805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80582"/>
                  </a:lnTo>
                  <a:lnTo>
                    <a:pt x="0" y="180582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2800" cy="237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Mobile App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>
            <a:off x="3017141" y="6143986"/>
            <a:ext cx="0" cy="75247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H="true">
            <a:off x="4560191" y="7239285"/>
            <a:ext cx="3444034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8004226" y="6896461"/>
            <a:ext cx="19050" cy="342824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18" id="18"/>
          <p:cNvGrpSpPr/>
          <p:nvPr/>
        </p:nvGrpSpPr>
        <p:grpSpPr>
          <a:xfrm rot="0">
            <a:off x="1474091" y="8333419"/>
            <a:ext cx="3086100" cy="685648"/>
            <a:chOff x="0" y="0"/>
            <a:chExt cx="812800" cy="1805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180582"/>
            </a:xfrm>
            <a:custGeom>
              <a:avLst/>
              <a:gdLst/>
              <a:ahLst/>
              <a:cxnLst/>
              <a:rect r="r" b="b" t="t" l="l"/>
              <a:pathLst>
                <a:path h="1805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80582"/>
                  </a:lnTo>
                  <a:lnTo>
                    <a:pt x="0" y="180582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12800" cy="237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Daabase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3026666" y="7582109"/>
            <a:ext cx="0" cy="75247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grpSp>
        <p:nvGrpSpPr>
          <p:cNvPr name="Group 22" id="22"/>
          <p:cNvGrpSpPr/>
          <p:nvPr/>
        </p:nvGrpSpPr>
        <p:grpSpPr>
          <a:xfrm rot="0">
            <a:off x="1474091" y="4020216"/>
            <a:ext cx="3086100" cy="685648"/>
            <a:chOff x="0" y="0"/>
            <a:chExt cx="812800" cy="18058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180582"/>
            </a:xfrm>
            <a:custGeom>
              <a:avLst/>
              <a:gdLst/>
              <a:ahLst/>
              <a:cxnLst/>
              <a:rect r="r" b="b" t="t" l="l"/>
              <a:pathLst>
                <a:path h="1805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80582"/>
                  </a:lnTo>
                  <a:lnTo>
                    <a:pt x="0" y="180582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237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User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>
            <a:off x="3017141" y="4705864"/>
            <a:ext cx="0" cy="75247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29650" y="628650"/>
            <a:ext cx="1028700" cy="18288000"/>
            <a:chOff x="0" y="0"/>
            <a:chExt cx="270933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4816592"/>
            </a:xfrm>
            <a:custGeom>
              <a:avLst/>
              <a:gdLst/>
              <a:ahLst/>
              <a:cxnLst/>
              <a:rect r="r" b="b" t="t" l="l"/>
              <a:pathLst>
                <a:path h="4816592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8E968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70933" cy="4883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823226" y="4017453"/>
            <a:ext cx="6994516" cy="2578104"/>
          </a:xfrm>
          <a:custGeom>
            <a:avLst/>
            <a:gdLst/>
            <a:ahLst/>
            <a:cxnLst/>
            <a:rect r="r" b="b" t="t" l="l"/>
            <a:pathLst>
              <a:path h="2578104" w="6994516">
                <a:moveTo>
                  <a:pt x="0" y="0"/>
                </a:moveTo>
                <a:lnTo>
                  <a:pt x="6994516" y="0"/>
                </a:lnTo>
                <a:lnTo>
                  <a:pt x="6994516" y="2578104"/>
                </a:lnTo>
                <a:lnTo>
                  <a:pt x="0" y="2578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66" t="0" r="-9622" b="-19264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476822"/>
            <a:ext cx="9572554" cy="5659366"/>
          </a:xfrm>
          <a:custGeom>
            <a:avLst/>
            <a:gdLst/>
            <a:ahLst/>
            <a:cxnLst/>
            <a:rect r="r" b="b" t="t" l="l"/>
            <a:pathLst>
              <a:path h="5659366" w="9572554">
                <a:moveTo>
                  <a:pt x="0" y="0"/>
                </a:moveTo>
                <a:lnTo>
                  <a:pt x="9572554" y="0"/>
                </a:lnTo>
                <a:lnTo>
                  <a:pt x="9572554" y="5659366"/>
                </a:lnTo>
                <a:lnTo>
                  <a:pt x="0" y="5659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1" t="-57253" r="-132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89987"/>
            <a:ext cx="11071525" cy="127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8E968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Circuit Schematics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917525" y="914400"/>
            <a:ext cx="3341775" cy="76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13"/>
              </a:lnSpc>
            </a:pPr>
            <a:r>
              <a:rPr lang="en-US" sz="4295">
                <a:solidFill>
                  <a:srgbClr val="4E663B"/>
                </a:solidFill>
                <a:latin typeface="Poppins Bold"/>
                <a:ea typeface="Poppins Bold"/>
                <a:cs typeface="Poppins Bold"/>
                <a:sym typeface="Poppins Bold"/>
              </a:rPr>
              <a:t>SmartGlow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29650" y="628650"/>
            <a:ext cx="1028700" cy="18288000"/>
            <a:chOff x="0" y="0"/>
            <a:chExt cx="270933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4816592"/>
            </a:xfrm>
            <a:custGeom>
              <a:avLst/>
              <a:gdLst/>
              <a:ahLst/>
              <a:cxnLst/>
              <a:rect r="r" b="b" t="t" l="l"/>
              <a:pathLst>
                <a:path h="4816592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8E968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70933" cy="4883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07692" y="2686055"/>
            <a:ext cx="6152252" cy="4914889"/>
          </a:xfrm>
          <a:custGeom>
            <a:avLst/>
            <a:gdLst/>
            <a:ahLst/>
            <a:cxnLst/>
            <a:rect r="r" b="b" t="t" l="l"/>
            <a:pathLst>
              <a:path h="4914889" w="6152252">
                <a:moveTo>
                  <a:pt x="0" y="0"/>
                </a:moveTo>
                <a:lnTo>
                  <a:pt x="6152252" y="0"/>
                </a:lnTo>
                <a:lnTo>
                  <a:pt x="6152252" y="4914890"/>
                </a:lnTo>
                <a:lnTo>
                  <a:pt x="0" y="4914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63957" y="2686055"/>
            <a:ext cx="5772735" cy="4914889"/>
          </a:xfrm>
          <a:custGeom>
            <a:avLst/>
            <a:gdLst/>
            <a:ahLst/>
            <a:cxnLst/>
            <a:rect r="r" b="b" t="t" l="l"/>
            <a:pathLst>
              <a:path h="4914889" w="5772735">
                <a:moveTo>
                  <a:pt x="0" y="0"/>
                </a:moveTo>
                <a:lnTo>
                  <a:pt x="5772734" y="0"/>
                </a:lnTo>
                <a:lnTo>
                  <a:pt x="5772734" y="4914890"/>
                </a:lnTo>
                <a:lnTo>
                  <a:pt x="0" y="4914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80" t="-2476" r="-7463" b="-12817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89987"/>
            <a:ext cx="11071525" cy="127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8E968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PCB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40704" y="3127680"/>
            <a:ext cx="3739604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8E9681"/>
                </a:solidFill>
                <a:latin typeface="Poppins"/>
                <a:ea typeface="Poppins"/>
                <a:cs typeface="Poppins"/>
                <a:sym typeface="Poppins"/>
              </a:rPr>
              <a:t>Design Software Used: 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8E9681"/>
                </a:solidFill>
                <a:latin typeface="Poppins"/>
                <a:ea typeface="Poppins"/>
                <a:cs typeface="Poppins"/>
                <a:sym typeface="Poppins"/>
              </a:rPr>
              <a:t>Altium Designer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341395" y="4354423"/>
            <a:ext cx="2738222" cy="2738222"/>
          </a:xfrm>
          <a:custGeom>
            <a:avLst/>
            <a:gdLst/>
            <a:ahLst/>
            <a:cxnLst/>
            <a:rect r="r" b="b" t="t" l="l"/>
            <a:pathLst>
              <a:path h="2738222" w="2738222">
                <a:moveTo>
                  <a:pt x="0" y="0"/>
                </a:moveTo>
                <a:lnTo>
                  <a:pt x="2738222" y="0"/>
                </a:lnTo>
                <a:lnTo>
                  <a:pt x="2738222" y="2738222"/>
                </a:lnTo>
                <a:lnTo>
                  <a:pt x="0" y="2738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917525" y="914400"/>
            <a:ext cx="3341775" cy="76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13"/>
              </a:lnSpc>
            </a:pPr>
            <a:r>
              <a:rPr lang="en-US" sz="4295">
                <a:solidFill>
                  <a:srgbClr val="4E663B"/>
                </a:solidFill>
                <a:latin typeface="Poppins Bold"/>
                <a:ea typeface="Poppins Bold"/>
                <a:cs typeface="Poppins Bold"/>
                <a:sym typeface="Poppins Bold"/>
              </a:rPr>
              <a:t>SmartGlow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29650" y="628650"/>
            <a:ext cx="1028700" cy="18288000"/>
            <a:chOff x="0" y="0"/>
            <a:chExt cx="270933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4816592"/>
            </a:xfrm>
            <a:custGeom>
              <a:avLst/>
              <a:gdLst/>
              <a:ahLst/>
              <a:cxnLst/>
              <a:rect r="r" b="b" t="t" l="l"/>
              <a:pathLst>
                <a:path h="4816592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8E968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70933" cy="4883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04956" y="2291276"/>
            <a:ext cx="4907178" cy="5858679"/>
          </a:xfrm>
          <a:custGeom>
            <a:avLst/>
            <a:gdLst/>
            <a:ahLst/>
            <a:cxnLst/>
            <a:rect r="r" b="b" t="t" l="l"/>
            <a:pathLst>
              <a:path h="5858679" w="4907178">
                <a:moveTo>
                  <a:pt x="0" y="0"/>
                </a:moveTo>
                <a:lnTo>
                  <a:pt x="4907178" y="0"/>
                </a:lnTo>
                <a:lnTo>
                  <a:pt x="4907178" y="5858679"/>
                </a:lnTo>
                <a:lnTo>
                  <a:pt x="0" y="5858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4824282" y="3419404"/>
            <a:ext cx="5858679" cy="3602424"/>
          </a:xfrm>
          <a:custGeom>
            <a:avLst/>
            <a:gdLst/>
            <a:ahLst/>
            <a:cxnLst/>
            <a:rect r="r" b="b" t="t" l="l"/>
            <a:pathLst>
              <a:path h="3602424" w="5858679">
                <a:moveTo>
                  <a:pt x="0" y="0"/>
                </a:moveTo>
                <a:lnTo>
                  <a:pt x="5858679" y="0"/>
                </a:lnTo>
                <a:lnTo>
                  <a:pt x="5858679" y="3602424"/>
                </a:lnTo>
                <a:lnTo>
                  <a:pt x="0" y="3602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792958" y="2291276"/>
            <a:ext cx="7690086" cy="5858679"/>
          </a:xfrm>
          <a:custGeom>
            <a:avLst/>
            <a:gdLst/>
            <a:ahLst/>
            <a:cxnLst/>
            <a:rect r="r" b="b" t="t" l="l"/>
            <a:pathLst>
              <a:path h="5858679" w="7690086">
                <a:moveTo>
                  <a:pt x="0" y="0"/>
                </a:moveTo>
                <a:lnTo>
                  <a:pt x="7690086" y="0"/>
                </a:lnTo>
                <a:lnTo>
                  <a:pt x="7690086" y="5858679"/>
                </a:lnTo>
                <a:lnTo>
                  <a:pt x="0" y="5858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689987"/>
            <a:ext cx="11071525" cy="127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8E968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Enclosure Designs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9332" y="8533495"/>
            <a:ext cx="3067530" cy="385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600">
                <a:solidFill>
                  <a:srgbClr val="4E663B"/>
                </a:solidFill>
                <a:latin typeface="Poppins"/>
                <a:ea typeface="Poppins"/>
                <a:cs typeface="Poppins"/>
                <a:sym typeface="Poppins"/>
              </a:rPr>
              <a:t>Side 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48822" y="8533495"/>
            <a:ext cx="2009598" cy="385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600">
                <a:solidFill>
                  <a:srgbClr val="4E663B"/>
                </a:solidFill>
                <a:latin typeface="Poppins"/>
                <a:ea typeface="Poppins"/>
                <a:cs typeface="Poppins"/>
                <a:sym typeface="Poppins"/>
              </a:rPr>
              <a:t>Top 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00958" y="8533495"/>
            <a:ext cx="3074086" cy="385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600">
                <a:solidFill>
                  <a:srgbClr val="4E663B"/>
                </a:solidFill>
                <a:latin typeface="Poppins"/>
                <a:ea typeface="Poppins"/>
                <a:cs typeface="Poppins"/>
                <a:sym typeface="Poppins"/>
              </a:rPr>
              <a:t>Section 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17525" y="914400"/>
            <a:ext cx="3341775" cy="76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13"/>
              </a:lnSpc>
            </a:pPr>
            <a:r>
              <a:rPr lang="en-US" sz="4295">
                <a:solidFill>
                  <a:srgbClr val="4E663B"/>
                </a:solidFill>
                <a:latin typeface="Poppins Bold"/>
                <a:ea typeface="Poppins Bold"/>
                <a:cs typeface="Poppins Bold"/>
                <a:sym typeface="Poppins Bold"/>
              </a:rPr>
              <a:t>SmartGlow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3229" y="2394065"/>
            <a:ext cx="5681956" cy="5864367"/>
          </a:xfrm>
          <a:custGeom>
            <a:avLst/>
            <a:gdLst/>
            <a:ahLst/>
            <a:cxnLst/>
            <a:rect r="r" b="b" t="t" l="l"/>
            <a:pathLst>
              <a:path h="5864367" w="5681956">
                <a:moveTo>
                  <a:pt x="0" y="0"/>
                </a:moveTo>
                <a:lnTo>
                  <a:pt x="5681956" y="0"/>
                </a:lnTo>
                <a:lnTo>
                  <a:pt x="5681956" y="5864367"/>
                </a:lnTo>
                <a:lnTo>
                  <a:pt x="0" y="5864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6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28585" y="2394065"/>
            <a:ext cx="6461436" cy="5864367"/>
          </a:xfrm>
          <a:custGeom>
            <a:avLst/>
            <a:gdLst/>
            <a:ahLst/>
            <a:cxnLst/>
            <a:rect r="r" b="b" t="t" l="l"/>
            <a:pathLst>
              <a:path h="5864367" w="6461436">
                <a:moveTo>
                  <a:pt x="0" y="0"/>
                </a:moveTo>
                <a:lnTo>
                  <a:pt x="6461436" y="0"/>
                </a:lnTo>
                <a:lnTo>
                  <a:pt x="6461436" y="5864367"/>
                </a:lnTo>
                <a:lnTo>
                  <a:pt x="0" y="5864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8629650" y="628650"/>
            <a:ext cx="1028700" cy="18288000"/>
            <a:chOff x="0" y="0"/>
            <a:chExt cx="270933" cy="4816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0933" cy="4816592"/>
            </a:xfrm>
            <a:custGeom>
              <a:avLst/>
              <a:gdLst/>
              <a:ahLst/>
              <a:cxnLst/>
              <a:rect r="r" b="b" t="t" l="l"/>
              <a:pathLst>
                <a:path h="4816592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8E968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70933" cy="4883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113532" y="4307843"/>
            <a:ext cx="3271128" cy="2761690"/>
          </a:xfrm>
          <a:custGeom>
            <a:avLst/>
            <a:gdLst/>
            <a:ahLst/>
            <a:cxnLst/>
            <a:rect r="r" b="b" t="t" l="l"/>
            <a:pathLst>
              <a:path h="2761690" w="3271128">
                <a:moveTo>
                  <a:pt x="0" y="0"/>
                </a:moveTo>
                <a:lnTo>
                  <a:pt x="3271128" y="0"/>
                </a:lnTo>
                <a:lnTo>
                  <a:pt x="3271128" y="2761690"/>
                </a:lnTo>
                <a:lnTo>
                  <a:pt x="0" y="2761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89987"/>
            <a:ext cx="11071525" cy="127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8E968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Enclosure 3D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23421" y="3150792"/>
            <a:ext cx="3651349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8E9681"/>
                </a:solidFill>
                <a:latin typeface="Poppins"/>
                <a:ea typeface="Poppins"/>
                <a:cs typeface="Poppins"/>
                <a:sym typeface="Poppins"/>
              </a:rPr>
              <a:t>Design Software Used: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8E9681"/>
                </a:solidFill>
                <a:latin typeface="Poppins"/>
                <a:ea typeface="Poppins"/>
                <a:cs typeface="Poppins"/>
                <a:sym typeface="Poppins"/>
              </a:rPr>
              <a:t>SolidWorks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17525" y="914400"/>
            <a:ext cx="3341775" cy="76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13"/>
              </a:lnSpc>
            </a:pPr>
            <a:r>
              <a:rPr lang="en-US" sz="4295">
                <a:solidFill>
                  <a:srgbClr val="4E663B"/>
                </a:solidFill>
                <a:latin typeface="Poppins Bold"/>
                <a:ea typeface="Poppins Bold"/>
                <a:cs typeface="Poppins Bold"/>
                <a:sym typeface="Poppins Bold"/>
              </a:rPr>
              <a:t>SmartGlow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29650" y="628650"/>
            <a:ext cx="1028700" cy="18288000"/>
            <a:chOff x="0" y="0"/>
            <a:chExt cx="270933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4816592"/>
            </a:xfrm>
            <a:custGeom>
              <a:avLst/>
              <a:gdLst/>
              <a:ahLst/>
              <a:cxnLst/>
              <a:rect r="r" b="b" t="t" l="l"/>
              <a:pathLst>
                <a:path h="4816592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8E968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70933" cy="4883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150619"/>
            <a:ext cx="3311946" cy="7359879"/>
          </a:xfrm>
          <a:custGeom>
            <a:avLst/>
            <a:gdLst/>
            <a:ahLst/>
            <a:cxnLst/>
            <a:rect r="r" b="b" t="t" l="l"/>
            <a:pathLst>
              <a:path h="7359879" w="3311946">
                <a:moveTo>
                  <a:pt x="0" y="0"/>
                </a:moveTo>
                <a:lnTo>
                  <a:pt x="3311946" y="0"/>
                </a:lnTo>
                <a:lnTo>
                  <a:pt x="3311946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99583" y="2150619"/>
            <a:ext cx="3311946" cy="7359879"/>
          </a:xfrm>
          <a:custGeom>
            <a:avLst/>
            <a:gdLst/>
            <a:ahLst/>
            <a:cxnLst/>
            <a:rect r="r" b="b" t="t" l="l"/>
            <a:pathLst>
              <a:path h="7359879" w="3311946">
                <a:moveTo>
                  <a:pt x="0" y="0"/>
                </a:moveTo>
                <a:lnTo>
                  <a:pt x="3311946" y="0"/>
                </a:lnTo>
                <a:lnTo>
                  <a:pt x="3311946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70466" y="2150619"/>
            <a:ext cx="3311946" cy="7359879"/>
          </a:xfrm>
          <a:custGeom>
            <a:avLst/>
            <a:gdLst/>
            <a:ahLst/>
            <a:cxnLst/>
            <a:rect r="r" b="b" t="t" l="l"/>
            <a:pathLst>
              <a:path h="7359879" w="3311946">
                <a:moveTo>
                  <a:pt x="0" y="0"/>
                </a:moveTo>
                <a:lnTo>
                  <a:pt x="3311946" y="0"/>
                </a:lnTo>
                <a:lnTo>
                  <a:pt x="3311946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39687" y="2150619"/>
            <a:ext cx="3311946" cy="7359879"/>
          </a:xfrm>
          <a:custGeom>
            <a:avLst/>
            <a:gdLst/>
            <a:ahLst/>
            <a:cxnLst/>
            <a:rect r="r" b="b" t="t" l="l"/>
            <a:pathLst>
              <a:path h="7359879" w="3311946">
                <a:moveTo>
                  <a:pt x="0" y="0"/>
                </a:moveTo>
                <a:lnTo>
                  <a:pt x="3311945" y="0"/>
                </a:lnTo>
                <a:lnTo>
                  <a:pt x="3311945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689987"/>
            <a:ext cx="11071525" cy="127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8E9681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Mobile App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17525" y="914400"/>
            <a:ext cx="3341775" cy="76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13"/>
              </a:lnSpc>
            </a:pPr>
            <a:r>
              <a:rPr lang="en-US" sz="4295">
                <a:solidFill>
                  <a:srgbClr val="4E663B"/>
                </a:solidFill>
                <a:latin typeface="Poppins Bold"/>
                <a:ea typeface="Poppins Bold"/>
                <a:cs typeface="Poppins Bold"/>
                <a:sym typeface="Poppins Bold"/>
              </a:rPr>
              <a:t>SmartGlow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DAGOpBebVbw</dc:identifier>
  <dcterms:modified xsi:type="dcterms:W3CDTF">2011-08-01T06:04:30Z</dcterms:modified>
  <cp:revision>1</cp:revision>
  <dc:title>SmartGlow</dc:title>
</cp:coreProperties>
</file>